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1"/>
  </p:notesMasterIdLst>
  <p:handoutMasterIdLst>
    <p:handoutMasterId r:id="rId12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54" y="96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838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475077-A074-4E8C-B45E-964494945228}" type="datetimeFigureOut">
              <a:rPr lang="en-US"/>
              <a:t>10/31/2014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E4C80B-8910-445E-8D30-7A590951118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12540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48A4-4B96-49F4-8C25-4C9D06114B2C}" type="datetimeFigureOut">
              <a:rPr lang="en-US"/>
              <a:t>10/31/2014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1F1E7-4EFD-4BFF-B438-FCD52FD36B1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73561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0" y="4572000"/>
            <a:ext cx="12192000" cy="16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6210300"/>
            <a:ext cx="12192000" cy="0"/>
          </a:xfrm>
          <a:prstGeom prst="line">
            <a:avLst/>
          </a:prstGeom>
          <a:ln w="762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4740333"/>
            <a:ext cx="10972800" cy="1263534"/>
          </a:xfrm>
        </p:spPr>
        <p:txBody>
          <a:bodyPr anchor="ctr">
            <a:normAutofit/>
          </a:bodyPr>
          <a:lstStyle>
            <a:lvl1pPr algn="l">
              <a:defRPr sz="5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6286500"/>
            <a:ext cx="10972800" cy="45720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pic>
        <p:nvPicPr>
          <p:cNvPr id="9" name="Picture 8" descr="Closeup of test tubes" title="Science picture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457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6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2902D-A5F5-4D7D-AAA7-32469BA0BC4D}" type="datetimeFigureOut">
              <a:rPr lang="en-US"/>
              <a:t>10/31/2014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155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9310254" y="0"/>
            <a:ext cx="288174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9310254" y="0"/>
            <a:ext cx="1" cy="6858000"/>
          </a:xfrm>
          <a:prstGeom prst="line">
            <a:avLst/>
          </a:prstGeom>
          <a:ln w="762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86900" y="685800"/>
            <a:ext cx="2324100" cy="54863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685800"/>
            <a:ext cx="8105775" cy="548639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2902D-A5F5-4D7D-AAA7-32469BA0BC4D}" type="datetimeFigureOut">
              <a:rPr lang="en-US"/>
              <a:t>10/31/2014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6264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2902D-A5F5-4D7D-AAA7-32469BA0BC4D}" type="datetimeFigureOut">
              <a:rPr lang="en-US"/>
              <a:t>10/31/2014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5308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0" y="0"/>
            <a:ext cx="12192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5753100"/>
            <a:ext cx="12192000" cy="0"/>
          </a:xfrm>
          <a:prstGeom prst="line">
            <a:avLst/>
          </a:prstGeom>
          <a:ln w="762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153095"/>
            <a:ext cx="10972800" cy="2286000"/>
          </a:xfrm>
        </p:spPr>
        <p:txBody>
          <a:bodyPr anchor="b">
            <a:normAutofit/>
          </a:bodyPr>
          <a:lstStyle>
            <a:lvl1pPr>
              <a:defRPr sz="5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3250" y="5864054"/>
            <a:ext cx="10972800" cy="450042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3724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714501"/>
            <a:ext cx="4752109" cy="44577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3091" y="1714501"/>
            <a:ext cx="4752109" cy="44577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2902D-A5F5-4D7D-AAA7-32469BA0BC4D}" type="datetimeFigureOut">
              <a:rPr lang="en-US"/>
              <a:t>10/31/2014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238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529541"/>
            <a:ext cx="4754880" cy="811583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2484692"/>
            <a:ext cx="4754880" cy="3687508"/>
          </a:xfrm>
        </p:spPr>
        <p:txBody>
          <a:bodyPr/>
          <a:lstStyle>
            <a:lvl1pPr>
              <a:spcBef>
                <a:spcPts val="2000"/>
              </a:spcBef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0320" y="1529541"/>
            <a:ext cx="4754880" cy="811583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0320" y="2484692"/>
            <a:ext cx="4754880" cy="3687508"/>
          </a:xfrm>
        </p:spPr>
        <p:txBody>
          <a:bodyPr/>
          <a:lstStyle>
            <a:lvl1pPr>
              <a:spcBef>
                <a:spcPts val="2000"/>
              </a:spcBef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2902D-A5F5-4D7D-AAA7-32469BA0BC4D}" type="datetimeFigureOut">
              <a:rPr lang="en-US"/>
              <a:t>10/31/2014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062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2902D-A5F5-4D7D-AAA7-32469BA0BC4D}" type="datetimeFigureOut">
              <a:rPr lang="en-US"/>
              <a:t>10/31/2014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1594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2902D-A5F5-4D7D-AAA7-32469BA0BC4D}" type="datetimeFigureOut">
              <a:rPr lang="en-US"/>
              <a:t>10/31/2014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5633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 bwMode="ltGray">
          <a:xfrm>
            <a:off x="0" y="0"/>
            <a:ext cx="4267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4267200" y="0"/>
            <a:ext cx="1" cy="6858000"/>
          </a:xfrm>
          <a:prstGeom prst="line">
            <a:avLst/>
          </a:prstGeom>
          <a:ln w="762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19" y="465512"/>
            <a:ext cx="3506162" cy="1600200"/>
          </a:xfrm>
        </p:spPr>
        <p:txBody>
          <a:bodyPr anchor="t">
            <a:normAutofit/>
          </a:bodyPr>
          <a:lstStyle>
            <a:lvl1pPr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9000" y="465513"/>
            <a:ext cx="7048500" cy="5935287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0519" y="3746500"/>
            <a:ext cx="3506162" cy="24257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201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2688">
          <p15:clr>
            <a:srgbClr val="FBAE40"/>
          </p15:clr>
        </p15:guide>
        <p15:guide id="2" orient="horz" pos="288">
          <p15:clr>
            <a:srgbClr val="FBAE40"/>
          </p15:clr>
        </p15:guide>
        <p15:guide id="3" orient="horz" pos="4032">
          <p15:clr>
            <a:srgbClr val="FBAE40"/>
          </p15:clr>
        </p15:guide>
        <p15:guide id="4" pos="295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ltGray">
          <a:xfrm>
            <a:off x="0" y="0"/>
            <a:ext cx="4267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4267200" y="0"/>
            <a:ext cx="1" cy="6858000"/>
          </a:xfrm>
          <a:prstGeom prst="line">
            <a:avLst/>
          </a:prstGeom>
          <a:ln w="762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48" y="466344"/>
            <a:ext cx="3502152" cy="1600200"/>
          </a:xfrm>
        </p:spPr>
        <p:txBody>
          <a:bodyPr anchor="t">
            <a:normAutofit/>
          </a:bodyPr>
          <a:lstStyle>
            <a:lvl1pPr>
              <a:defRPr sz="2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09872" y="0"/>
            <a:ext cx="7882128" cy="6858000"/>
          </a:xfrm>
        </p:spPr>
        <p:txBody>
          <a:bodyPr tIns="73152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4048" y="3749040"/>
            <a:ext cx="3502152" cy="242316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3493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>
            <a:off x="0" y="0"/>
            <a:ext cx="12192000" cy="13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9" name="Straight Connector 8"/>
          <p:cNvCxnSpPr/>
          <p:nvPr/>
        </p:nvCxnSpPr>
        <p:spPr>
          <a:xfrm>
            <a:off x="0" y="1371600"/>
            <a:ext cx="12192000" cy="0"/>
          </a:xfrm>
          <a:prstGeom prst="line">
            <a:avLst/>
          </a:prstGeom>
          <a:ln w="76200"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1066800" y="127000"/>
            <a:ext cx="10058400" cy="10972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714500"/>
            <a:ext cx="100584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86900" y="6394450"/>
            <a:ext cx="23241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0402902D-A5F5-4D7D-AAA7-32469BA0BC4D}" type="datetimeFigureOut">
              <a:rPr lang="en-US"/>
              <a:pPr/>
              <a:t>10/31/2014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9625" y="6394450"/>
            <a:ext cx="81343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4" y="6394450"/>
            <a:ext cx="523875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5F4C9F40-B079-4B71-A627-7266DFEA7F03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759584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ts val="2200"/>
        </a:spcBef>
        <a:buClr>
          <a:schemeClr val="tx1">
            <a:lumMod val="65000"/>
          </a:schemeClr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ts val="1600"/>
        </a:spcBef>
        <a:buClr>
          <a:schemeClr val="tx1">
            <a:lumMod val="65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ts val="1200"/>
        </a:spcBef>
        <a:buClr>
          <a:schemeClr val="tx1">
            <a:lumMod val="65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ts val="1000"/>
        </a:spcBef>
        <a:buClr>
          <a:schemeClr val="tx1">
            <a:lumMod val="6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417320" indent="-228600" algn="l" defTabSz="914400" rtl="0" eaLnBrk="1" latinLnBrk="0" hangingPunct="1">
        <a:spcBef>
          <a:spcPts val="800"/>
        </a:spcBef>
        <a:buClr>
          <a:schemeClr val="tx1">
            <a:lumMod val="6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ts val="600"/>
        </a:spcBef>
        <a:buClr>
          <a:schemeClr val="tx1">
            <a:lumMod val="6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spcBef>
          <a:spcPts val="600"/>
        </a:spcBef>
        <a:buClr>
          <a:schemeClr val="tx1">
            <a:lumMod val="6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228600" algn="l" defTabSz="914400" rtl="0" eaLnBrk="1" latinLnBrk="0" hangingPunct="1">
        <a:spcBef>
          <a:spcPts val="600"/>
        </a:spcBef>
        <a:buClr>
          <a:schemeClr val="tx1">
            <a:lumMod val="6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228600" algn="l" defTabSz="914400" rtl="0" eaLnBrk="1" latinLnBrk="0" hangingPunct="1">
        <a:spcBef>
          <a:spcPts val="600"/>
        </a:spcBef>
        <a:buClr>
          <a:schemeClr val="tx1">
            <a:lumMod val="6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Mixtures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Chapters 3 and 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78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Mixture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Made up of two or more pure substances</a:t>
            </a:r>
          </a:p>
          <a:p>
            <a:r>
              <a:rPr lang="en-US" dirty="0" smtClean="0"/>
              <a:t>Does not have a definite composition</a:t>
            </a:r>
          </a:p>
          <a:p>
            <a:r>
              <a:rPr lang="en-US" dirty="0" smtClean="0"/>
              <a:t>Components retain their own physical and chemical properties</a:t>
            </a:r>
          </a:p>
          <a:p>
            <a:r>
              <a:rPr lang="en-US" dirty="0" smtClean="0"/>
              <a:t>Can be separated through physical means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618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main types of mixtures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509404"/>
            <a:ext cx="10058400" cy="4845676"/>
          </a:xfrm>
        </p:spPr>
        <p:txBody>
          <a:bodyPr/>
          <a:lstStyle/>
          <a:p>
            <a:r>
              <a:rPr lang="en-US" dirty="0" smtClean="0"/>
              <a:t>Heterogeneous </a:t>
            </a:r>
          </a:p>
          <a:p>
            <a:pPr lvl="1"/>
            <a:r>
              <a:rPr lang="en-US" dirty="0" smtClean="0"/>
              <a:t>The different components are visible</a:t>
            </a:r>
          </a:p>
          <a:p>
            <a:pPr lvl="1"/>
            <a:r>
              <a:rPr lang="en-US" dirty="0" smtClean="0"/>
              <a:t>Mixture does not have a uniform appearance</a:t>
            </a:r>
          </a:p>
          <a:p>
            <a:pPr lvl="1"/>
            <a:r>
              <a:rPr lang="en-US" dirty="0" smtClean="0"/>
              <a:t>May have more than one phase of matter visible</a:t>
            </a:r>
          </a:p>
          <a:p>
            <a:r>
              <a:rPr lang="en-US" dirty="0" smtClean="0"/>
              <a:t>Homogeneous</a:t>
            </a:r>
          </a:p>
          <a:p>
            <a:pPr lvl="1"/>
            <a:r>
              <a:rPr lang="en-US" dirty="0" smtClean="0"/>
              <a:t>Appears the same throughout</a:t>
            </a:r>
          </a:p>
          <a:p>
            <a:pPr lvl="1"/>
            <a:r>
              <a:rPr lang="en-US" dirty="0" smtClean="0"/>
              <a:t>All components are in the same phase of matter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390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Heterogeneous mixtures</a:t>
            </a:r>
            <a:endParaRPr lang="en-US" dirty="0"/>
          </a:p>
        </p:txBody>
      </p:sp>
      <p:pic>
        <p:nvPicPr>
          <p:cNvPr id="1026" name="Picture 2" descr="https://encrypted-tbn2.gstatic.com/images?q=tbn:ANd9GcQsE_kc_LFM8qPbOtjTkyHLcudoVNq2GmNt7_gegOpkS9pRt_S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389" y="4109720"/>
            <a:ext cx="2213019" cy="2213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155" y="1429554"/>
            <a:ext cx="10315977" cy="4378817"/>
          </a:xfrm>
        </p:spPr>
        <p:txBody>
          <a:bodyPr>
            <a:normAutofit/>
          </a:bodyPr>
          <a:lstStyle/>
          <a:p>
            <a:r>
              <a:rPr lang="en-US" dirty="0" smtClean="0"/>
              <a:t>There are several types of heterogeneous mixtures</a:t>
            </a:r>
          </a:p>
          <a:p>
            <a:pPr lvl="1"/>
            <a:r>
              <a:rPr lang="en-US" dirty="0" smtClean="0"/>
              <a:t>Suspensions</a:t>
            </a:r>
          </a:p>
          <a:p>
            <a:pPr lvl="1"/>
            <a:r>
              <a:rPr lang="en-US" dirty="0" smtClean="0"/>
              <a:t>Colloids </a:t>
            </a:r>
          </a:p>
          <a:p>
            <a:r>
              <a:rPr lang="en-US" dirty="0" smtClean="0"/>
              <a:t>Suspensions and colloids show the Tyndall effect</a:t>
            </a:r>
          </a:p>
          <a:p>
            <a:pPr lvl="1"/>
            <a:r>
              <a:rPr lang="en-US" dirty="0" smtClean="0"/>
              <a:t>Scattering of light </a:t>
            </a:r>
          </a:p>
          <a:p>
            <a:pPr lvl="1"/>
            <a:r>
              <a:rPr lang="en-US" dirty="0" smtClean="0"/>
              <a:t>Beam of light becomes visible</a:t>
            </a:r>
          </a:p>
        </p:txBody>
      </p:sp>
    </p:spTree>
    <p:extLst>
      <p:ext uri="{BB962C8B-B14F-4D97-AF65-F5344CB8AC3E}">
        <p14:creationId xmlns:p14="http://schemas.microsoft.com/office/powerpoint/2010/main" val="776942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Suspensions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Have particles that will eventually settle out if allowed to sit undisturbed</a:t>
            </a:r>
          </a:p>
          <a:p>
            <a:pPr lvl="1"/>
            <a:r>
              <a:rPr lang="en-US" dirty="0" smtClean="0"/>
              <a:t>Gravity acts on particles, pulls them out</a:t>
            </a:r>
          </a:p>
          <a:p>
            <a:r>
              <a:rPr lang="en-US" dirty="0" smtClean="0"/>
              <a:t>Can filter particles</a:t>
            </a:r>
          </a:p>
          <a:p>
            <a:r>
              <a:rPr lang="en-US" dirty="0" smtClean="0"/>
              <a:t>Exhibits the Tyndall effect</a:t>
            </a:r>
          </a:p>
          <a:p>
            <a:r>
              <a:rPr lang="en-US" dirty="0" smtClean="0"/>
              <a:t>Paint, finger nail polish, Italian salad dressing, sand and water, soot in air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1678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Colloids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Have particles too small to see with the naked eye, but too big to be a solution</a:t>
            </a:r>
          </a:p>
          <a:p>
            <a:r>
              <a:rPr lang="en-US" dirty="0" smtClean="0"/>
              <a:t>Particles do not settle out and cannot be filtered</a:t>
            </a:r>
          </a:p>
          <a:p>
            <a:r>
              <a:rPr lang="en-US" dirty="0" smtClean="0"/>
              <a:t>Exhibit the Tyndall effect</a:t>
            </a:r>
          </a:p>
          <a:p>
            <a:r>
              <a:rPr lang="en-US" dirty="0" smtClean="0"/>
              <a:t>Particles make random, jerky movements called Brownian motion</a:t>
            </a:r>
          </a:p>
          <a:p>
            <a:pPr lvl="1"/>
            <a:r>
              <a:rPr lang="en-US" dirty="0" smtClean="0"/>
              <a:t>Keeps particles form settling out</a:t>
            </a:r>
          </a:p>
        </p:txBody>
      </p:sp>
    </p:spTree>
    <p:extLst>
      <p:ext uri="{BB962C8B-B14F-4D97-AF65-F5344CB8AC3E}">
        <p14:creationId xmlns:p14="http://schemas.microsoft.com/office/powerpoint/2010/main" val="2805773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colloids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Sols</a:t>
            </a:r>
          </a:p>
          <a:p>
            <a:r>
              <a:rPr lang="en-US" dirty="0" smtClean="0"/>
              <a:t>Emulsions</a:t>
            </a:r>
          </a:p>
          <a:p>
            <a:r>
              <a:rPr lang="en-US" dirty="0" smtClean="0"/>
              <a:t>Foams</a:t>
            </a:r>
          </a:p>
          <a:p>
            <a:r>
              <a:rPr lang="en-US" dirty="0" smtClean="0"/>
              <a:t>Aerosols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560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Homogeneous mixtures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Particles are too small to see, filter, or settle out</a:t>
            </a:r>
          </a:p>
          <a:p>
            <a:r>
              <a:rPr lang="en-US" dirty="0" smtClean="0"/>
              <a:t>When particles dissolve, the mixture is called a solution</a:t>
            </a:r>
          </a:p>
          <a:p>
            <a:r>
              <a:rPr lang="en-US" dirty="0" smtClean="0"/>
              <a:t>Can be solids, liquids, or gases</a:t>
            </a:r>
          </a:p>
          <a:p>
            <a:r>
              <a:rPr lang="en-US" dirty="0" smtClean="0"/>
              <a:t>Alloys</a:t>
            </a:r>
          </a:p>
          <a:p>
            <a:pPr lvl="1"/>
            <a:r>
              <a:rPr lang="en-US" dirty="0" smtClean="0"/>
              <a:t>Solid solutions of two or more metals</a:t>
            </a:r>
          </a:p>
          <a:p>
            <a:pPr lvl="1"/>
            <a:r>
              <a:rPr lang="en-US" dirty="0" smtClean="0"/>
              <a:t>Brass, bronze, stainless steel, 14 K gold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0323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Academic Science 16x9">
  <a:themeElements>
    <a:clrScheme name="AcademicScience">
      <a:dk1>
        <a:srgbClr val="000000"/>
      </a:dk1>
      <a:lt1>
        <a:sysClr val="window" lastClr="FFFFFF"/>
      </a:lt1>
      <a:dk2>
        <a:srgbClr val="1B1B1B"/>
      </a:dk2>
      <a:lt2>
        <a:srgbClr val="E5E8E8"/>
      </a:lt2>
      <a:accent1>
        <a:srgbClr val="00B0EA"/>
      </a:accent1>
      <a:accent2>
        <a:srgbClr val="45AE22"/>
      </a:accent2>
      <a:accent3>
        <a:srgbClr val="FFFF00"/>
      </a:accent3>
      <a:accent4>
        <a:srgbClr val="F2760D"/>
      </a:accent4>
      <a:accent5>
        <a:srgbClr val="BB2B35"/>
      </a:accent5>
      <a:accent6>
        <a:srgbClr val="6C3CA2"/>
      </a:accent6>
      <a:hlink>
        <a:srgbClr val="00B0EA"/>
      </a:hlink>
      <a:folHlink>
        <a:srgbClr val="969696"/>
      </a:folHlink>
    </a:clrScheme>
    <a:fontScheme name="Arial">
      <a:maj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AcademicScience">
      <a:dk1>
        <a:srgbClr val="000000"/>
      </a:dk1>
      <a:lt1>
        <a:sysClr val="window" lastClr="FFFFFF"/>
      </a:lt1>
      <a:dk2>
        <a:srgbClr val="1B1B1B"/>
      </a:dk2>
      <a:lt2>
        <a:srgbClr val="E5E8E8"/>
      </a:lt2>
      <a:accent1>
        <a:srgbClr val="00B0EA"/>
      </a:accent1>
      <a:accent2>
        <a:srgbClr val="45AE22"/>
      </a:accent2>
      <a:accent3>
        <a:srgbClr val="FFFF00"/>
      </a:accent3>
      <a:accent4>
        <a:srgbClr val="F2760D"/>
      </a:accent4>
      <a:accent5>
        <a:srgbClr val="BB2B35"/>
      </a:accent5>
      <a:accent6>
        <a:srgbClr val="6C3CA2"/>
      </a:accent6>
      <a:hlink>
        <a:srgbClr val="00B0EA"/>
      </a:hlink>
      <a:folHlink>
        <a:srgbClr val="969696"/>
      </a:folHlink>
    </a:clrScheme>
    <a:fontScheme name="Arial">
      <a:maj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AcademicScience">
      <a:dk1>
        <a:srgbClr val="000000"/>
      </a:dk1>
      <a:lt1>
        <a:sysClr val="window" lastClr="FFFFFF"/>
      </a:lt1>
      <a:dk2>
        <a:srgbClr val="1B1B1B"/>
      </a:dk2>
      <a:lt2>
        <a:srgbClr val="E5E8E8"/>
      </a:lt2>
      <a:accent1>
        <a:srgbClr val="00B0EA"/>
      </a:accent1>
      <a:accent2>
        <a:srgbClr val="45AE22"/>
      </a:accent2>
      <a:accent3>
        <a:srgbClr val="FFFF00"/>
      </a:accent3>
      <a:accent4>
        <a:srgbClr val="F2760D"/>
      </a:accent4>
      <a:accent5>
        <a:srgbClr val="BB2B35"/>
      </a:accent5>
      <a:accent6>
        <a:srgbClr val="6C3CA2"/>
      </a:accent6>
      <a:hlink>
        <a:srgbClr val="00B0EA"/>
      </a:hlink>
      <a:folHlink>
        <a:srgbClr val="969696"/>
      </a:folHlink>
    </a:clrScheme>
    <a:fontScheme name="Arial">
      <a:maj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57FBB9D-AA08-4C32-8A71-9F02C5E4D82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Laboratory science</Template>
  <TotalTime>0</TotalTime>
  <Words>249</Words>
  <Application>Microsoft Office PowerPoint</Application>
  <PresentationFormat>Widescreen</PresentationFormat>
  <Paragraphs>46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Arial</vt:lpstr>
      <vt:lpstr>Academic Science 16x9</vt:lpstr>
      <vt:lpstr>Mixtures</vt:lpstr>
      <vt:lpstr>Mixture</vt:lpstr>
      <vt:lpstr>Two main types of mixtures</vt:lpstr>
      <vt:lpstr>Heterogeneous mixtures</vt:lpstr>
      <vt:lpstr>Suspensions</vt:lpstr>
      <vt:lpstr>Colloids</vt:lpstr>
      <vt:lpstr>Types of colloids</vt:lpstr>
      <vt:lpstr>Homogeneous mixtures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2014-10-31T13:12:46Z</dcterms:created>
  <dcterms:modified xsi:type="dcterms:W3CDTF">2014-10-31T13:52:41Z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TC029023899991</vt:lpwstr>
  </property>
</Properties>
</file>